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4" r:id="rId4"/>
    <p:sldId id="263" r:id="rId5"/>
    <p:sldId id="274" r:id="rId6"/>
    <p:sldId id="275" r:id="rId7"/>
    <p:sldId id="261" r:id="rId8"/>
    <p:sldId id="262" r:id="rId9"/>
    <p:sldId id="270" r:id="rId10"/>
    <p:sldId id="260" r:id="rId11"/>
    <p:sldId id="265" r:id="rId12"/>
    <p:sldId id="279" r:id="rId13"/>
    <p:sldId id="268" r:id="rId14"/>
    <p:sldId id="271" r:id="rId15"/>
    <p:sldId id="273" r:id="rId16"/>
    <p:sldId id="267" r:id="rId17"/>
    <p:sldId id="269" r:id="rId18"/>
    <p:sldId id="266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085C2-56CE-409C-BD0C-8CB1FA919638}" type="datetimeFigureOut">
              <a:rPr lang="de-DE" smtClean="0"/>
              <a:t>20.01.2020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8F5C8-E33F-40B6-BAA9-2A955813C2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720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0" y="1260476"/>
            <a:ext cx="8253046" cy="5229225"/>
          </a:xfrm>
          <a:prstGeom prst="rect">
            <a:avLst/>
          </a:prstGeom>
          <a:solidFill>
            <a:srgbClr val="FBF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2pPr>
            <a:lvl3pPr marL="11430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3pPr>
            <a:lvl4pPr marL="16002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4pPr>
            <a:lvl5pPr marL="20574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 smtClean="0">
              <a:cs typeface="Arial" charset="0"/>
            </a:endParaRPr>
          </a:p>
        </p:txBody>
      </p:sp>
      <p:sp>
        <p:nvSpPr>
          <p:cNvPr id="5" name="Rectangle 46"/>
          <p:cNvSpPr>
            <a:spLocks noChangeArrowheads="1"/>
          </p:cNvSpPr>
          <p:nvPr/>
        </p:nvSpPr>
        <p:spPr bwMode="auto">
          <a:xfrm>
            <a:off x="383198" y="90489"/>
            <a:ext cx="7249257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>
            <a:lvl1pPr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2pPr>
            <a:lvl3pPr marL="11430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3pPr>
            <a:lvl4pPr marL="16002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4pPr>
            <a:lvl5pPr marL="20574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ts val="1350"/>
              </a:spcBef>
              <a:spcAft>
                <a:spcPts val="1350"/>
              </a:spcAft>
              <a:defRPr/>
            </a:pPr>
            <a:r>
              <a:rPr lang="de-DE" altLang="de-DE" sz="1900" dirty="0" smtClean="0">
                <a:solidFill>
                  <a:srgbClr val="008DC9"/>
                </a:solidFill>
                <a:latin typeface="Univers LT Std 55" pitchFamily="34" charset="0"/>
                <a:cs typeface="Arial" charset="0"/>
              </a:rPr>
              <a:t>Regierung von Mittelfranken</a:t>
            </a:r>
          </a:p>
        </p:txBody>
      </p:sp>
      <p:sp>
        <p:nvSpPr>
          <p:cNvPr id="6" name="Rectangle 46"/>
          <p:cNvSpPr>
            <a:spLocks noChangeArrowheads="1"/>
          </p:cNvSpPr>
          <p:nvPr/>
        </p:nvSpPr>
        <p:spPr bwMode="auto">
          <a:xfrm>
            <a:off x="509954" y="6213475"/>
            <a:ext cx="6995746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 anchor="b"/>
          <a:lstStyle>
            <a:lvl1pPr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2pPr>
            <a:lvl3pPr marL="11430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3pPr>
            <a:lvl4pPr marL="16002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4pPr>
            <a:lvl5pPr marL="2057400" indent="-228600" algn="ctr" eaLnBrk="0" hangingPunct="0">
              <a:defRPr sz="32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de-DE" altLang="de-DE" sz="1400" dirty="0" smtClean="0">
              <a:solidFill>
                <a:srgbClr val="008DC9"/>
              </a:solidFill>
              <a:latin typeface="Univers LT Std 55" pitchFamily="34" charset="0"/>
              <a:cs typeface="Arial" charset="0"/>
            </a:endParaRPr>
          </a:p>
        </p:txBody>
      </p:sp>
      <p:pic>
        <p:nvPicPr>
          <p:cNvPr id="7" name="Picture 2" descr="C:\Users\AIV-ES~1\AppData\Local\Temp\7zEC9C7.tmp\GSW_h_f_s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932" y="290514"/>
            <a:ext cx="923091" cy="60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0867" name="Rectangle 51"/>
          <p:cNvSpPr>
            <a:spLocks noGrp="1" noChangeArrowheads="1"/>
          </p:cNvSpPr>
          <p:nvPr>
            <p:ph type="ctrTitle" sz="quarter"/>
          </p:nvPr>
        </p:nvSpPr>
        <p:spPr>
          <a:xfrm>
            <a:off x="383198" y="2130426"/>
            <a:ext cx="7582734" cy="1470025"/>
          </a:xfrm>
        </p:spPr>
        <p:txBody>
          <a:bodyPr lIns="91440"/>
          <a:lstStyle>
            <a:lvl1pPr>
              <a:defRPr sz="3600">
                <a:solidFill>
                  <a:srgbClr val="008DC9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DE" noProof="0" dirty="0" smtClean="0"/>
          </a:p>
        </p:txBody>
      </p:sp>
      <p:sp>
        <p:nvSpPr>
          <p:cNvPr id="290868" name="Rectangle 5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83198" y="3886200"/>
            <a:ext cx="7582734" cy="1752600"/>
          </a:xfrm>
        </p:spPr>
        <p:txBody>
          <a:bodyPr lIns="91440"/>
          <a:lstStyle>
            <a:lvl1pPr marL="0" indent="0">
              <a:buFont typeface="Webdings" pitchFamily="18" charset="2"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101985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4639" y="762874"/>
            <a:ext cx="7786170" cy="7588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ftr" sz="quarter" idx="10"/>
          </p:nvPr>
        </p:nvSpPr>
        <p:spPr>
          <a:xfrm>
            <a:off x="179512" y="6453336"/>
            <a:ext cx="6912220" cy="288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6D584-3B4B-4100-84A9-309B5957691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9692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7538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800100" indent="-342900">
              <a:buFont typeface="Wingdings" panose="05000000000000000000" pitchFamily="2" charset="2"/>
              <a:buChar char="§"/>
              <a:defRPr baseline="0"/>
            </a:lvl2pPr>
          </a:lstStyle>
          <a:p>
            <a:pPr lvl="0"/>
            <a:r>
              <a:rPr lang="de-DE" dirty="0" smtClean="0"/>
              <a:t>    - Textmasterformat bearbeiten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880538" y="6473485"/>
            <a:ext cx="527471" cy="290512"/>
          </a:xfrm>
        </p:spPr>
        <p:txBody>
          <a:bodyPr/>
          <a:lstStyle/>
          <a:p>
            <a:fld id="{E436D584-3B4B-4100-84A9-309B595769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106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290732" y="836614"/>
            <a:ext cx="8093611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4744" y="6510900"/>
            <a:ext cx="6096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Arial" charset="0"/>
                <a:cs typeface="+mn-cs"/>
              </a:defRPr>
            </a:lvl1pPr>
          </a:lstStyle>
          <a:p>
            <a:fld id="{E436D584-3B4B-4100-84A9-309B59576910}" type="slidenum">
              <a:rPr lang="de-DE" smtClean="0"/>
              <a:t>‹Nr.›</a:t>
            </a:fld>
            <a:endParaRPr lang="de-DE"/>
          </a:p>
        </p:txBody>
      </p:sp>
      <p:pic>
        <p:nvPicPr>
          <p:cNvPr id="1030" name="Picture 27" descr="grosses_staatswappen_farbi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344" y="192089"/>
            <a:ext cx="598463" cy="36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110" y="1643063"/>
            <a:ext cx="8084233" cy="479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750863" y="94123"/>
            <a:ext cx="7558454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6969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r">
              <a:defRPr/>
            </a:pPr>
            <a:r>
              <a:rPr lang="de-DE" sz="1350" dirty="0" smtClean="0">
                <a:solidFill>
                  <a:srgbClr val="008DC9"/>
                </a:solidFill>
                <a:latin typeface="Univers LT Std 55" pitchFamily="34" charset="0"/>
                <a:cs typeface="+mn-cs"/>
              </a:rPr>
              <a:t>Regierung </a:t>
            </a:r>
            <a:r>
              <a:rPr lang="de-DE" sz="1350" dirty="0">
                <a:solidFill>
                  <a:srgbClr val="008DC9"/>
                </a:solidFill>
                <a:latin typeface="Univers LT Std 55" pitchFamily="34" charset="0"/>
                <a:cs typeface="+mn-cs"/>
              </a:rPr>
              <a:t>von Mittelfranken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05099" y="6501360"/>
            <a:ext cx="1348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2"/>
                </a:solidFill>
              </a:rPr>
              <a:t>23.01.2020</a:t>
            </a:r>
            <a:endParaRPr lang="de-DE" sz="1000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8DC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ebdings" pitchFamily="18" charset="2"/>
        <a:buChar char="4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m.bayern.de/allgemein/meldung/6585/digitalpakt-schule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uernberg.de/internet/schulen_in_nuernberg/it_strategie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chnelles-internet-in-bayern.de/schule/richtlinien-dokumente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m.bayern.de/allgemein/meldung/6054/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m.bayern.de/digitalpakt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mi.bayern.de/kub/kommunale_vergaben/index.php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Das Digitale Klassenzimmer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lvl="0"/>
            <a:r>
              <a:rPr lang="de-DE" altLang="de-DE" sz="2000" dirty="0"/>
              <a:t>Heinrich Albrecht</a:t>
            </a:r>
          </a:p>
          <a:p>
            <a:pPr lvl="0"/>
            <a:endParaRPr lang="de-DE" altLang="de-DE" sz="2400" dirty="0"/>
          </a:p>
          <a:p>
            <a:pPr lvl="0"/>
            <a:r>
              <a:rPr lang="de-DE" altLang="de-DE" sz="1200" dirty="0"/>
              <a:t>E-Mail: heinrich.albrecht@reg-mfr.bayern.de</a:t>
            </a:r>
          </a:p>
          <a:p>
            <a:pPr lvl="0"/>
            <a:r>
              <a:rPr lang="de-DE" altLang="de-DE" sz="1200" dirty="0"/>
              <a:t>Tel.: 0981/ 53-1217</a:t>
            </a:r>
          </a:p>
        </p:txBody>
      </p:sp>
    </p:spTree>
    <p:extLst>
      <p:ext uri="{BB962C8B-B14F-4D97-AF65-F5344CB8AC3E}">
        <p14:creationId xmlns:p14="http://schemas.microsoft.com/office/powerpoint/2010/main" val="3685543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smtClean="0"/>
              <a:t> Die </a:t>
            </a:r>
            <a:r>
              <a:rPr lang="de-DE" dirty="0"/>
              <a:t>verschiedenen Akteure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00B0F0"/>
                </a:solidFill>
              </a:rPr>
              <a:t>2.3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b="1" dirty="0" smtClean="0">
                <a:solidFill>
                  <a:srgbClr val="00B0F0"/>
                </a:solidFill>
              </a:rPr>
              <a:t>Sachgebiet 20 der Regierung v. </a:t>
            </a:r>
            <a:r>
              <a:rPr lang="de-DE" b="1" dirty="0" err="1" smtClean="0">
                <a:solidFill>
                  <a:srgbClr val="00B0F0"/>
                </a:solidFill>
              </a:rPr>
              <a:t>Mfr</a:t>
            </a:r>
            <a:r>
              <a:rPr lang="de-DE" b="1" dirty="0" smtClean="0">
                <a:solidFill>
                  <a:srgbClr val="00B0F0"/>
                </a:solidFill>
              </a:rPr>
              <a:t>.</a:t>
            </a:r>
            <a:endParaRPr lang="de-DE" dirty="0" smtClean="0"/>
          </a:p>
          <a:p>
            <a:r>
              <a:rPr lang="de-DE" sz="2400" dirty="0" smtClean="0"/>
              <a:t>      - Beratung der Sachaufwandsträger zu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</a:t>
            </a:r>
            <a:r>
              <a:rPr lang="de-DE" sz="2400" dirty="0" smtClean="0">
                <a:solidFill>
                  <a:srgbClr val="FF0000"/>
                </a:solidFill>
              </a:rPr>
              <a:t>förderrechtlichen</a:t>
            </a:r>
            <a:r>
              <a:rPr lang="de-DE" sz="2400" dirty="0" smtClean="0"/>
              <a:t> Fragen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- Bewilligung </a:t>
            </a:r>
            <a:r>
              <a:rPr lang="de-DE" sz="2400" dirty="0"/>
              <a:t>der Fördermittel</a:t>
            </a:r>
          </a:p>
          <a:p>
            <a:r>
              <a:rPr lang="de-DE" sz="2400" dirty="0"/>
              <a:t>      </a:t>
            </a:r>
            <a:r>
              <a:rPr lang="de-DE" sz="2400" dirty="0" smtClean="0"/>
              <a:t>- </a:t>
            </a:r>
            <a:r>
              <a:rPr lang="de-DE" sz="2400" dirty="0"/>
              <a:t>Prüfung </a:t>
            </a:r>
            <a:r>
              <a:rPr lang="de-DE" sz="2400" dirty="0" smtClean="0"/>
              <a:t>der Verwendungsnachweise</a:t>
            </a:r>
            <a:endParaRPr lang="de-DE" sz="2400" dirty="0"/>
          </a:p>
          <a:p>
            <a:r>
              <a:rPr lang="de-DE" sz="2400" dirty="0"/>
              <a:t>      </a:t>
            </a:r>
            <a:r>
              <a:rPr lang="de-DE" sz="2400" dirty="0" smtClean="0"/>
              <a:t>- </a:t>
            </a:r>
            <a:r>
              <a:rPr lang="de-DE" sz="2400" dirty="0"/>
              <a:t>Mittelauszahlung</a:t>
            </a:r>
          </a:p>
          <a:p>
            <a:endParaRPr lang="de-DE" dirty="0"/>
          </a:p>
          <a:p>
            <a:r>
              <a:rPr lang="de-DE" dirty="0"/>
              <a:t>         </a:t>
            </a:r>
            <a:r>
              <a:rPr lang="de-DE" sz="2000" dirty="0" smtClean="0"/>
              <a:t>Carola </a:t>
            </a:r>
            <a:r>
              <a:rPr lang="de-DE" sz="2000" dirty="0"/>
              <a:t>Rauch, Tel.: 0981/ 53-1634</a:t>
            </a:r>
          </a:p>
          <a:p>
            <a:r>
              <a:rPr lang="de-DE" sz="2000" dirty="0"/>
              <a:t>          </a:t>
            </a:r>
            <a:r>
              <a:rPr lang="de-DE" sz="2000" dirty="0" smtClean="0"/>
              <a:t>   Waltraud </a:t>
            </a:r>
            <a:r>
              <a:rPr lang="de-DE" sz="2000" dirty="0" err="1"/>
              <a:t>Breidenstein</a:t>
            </a:r>
            <a:r>
              <a:rPr lang="de-DE" sz="2000" dirty="0"/>
              <a:t>, Tel.: 0981/ 53-1697</a:t>
            </a:r>
          </a:p>
          <a:p>
            <a:r>
              <a:rPr lang="de-DE" sz="2000" dirty="0"/>
              <a:t>          </a:t>
            </a:r>
            <a:r>
              <a:rPr lang="de-DE" sz="2000" dirty="0" smtClean="0"/>
              <a:t>   E-Mail</a:t>
            </a:r>
            <a:r>
              <a:rPr lang="de-DE" sz="2000" dirty="0"/>
              <a:t>: digitalpakt-schule@reg-mfr.bayern.de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7395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</a:t>
            </a:r>
            <a:r>
              <a:rPr lang="de-DE" dirty="0" smtClean="0"/>
              <a:t>  Die </a:t>
            </a:r>
            <a:r>
              <a:rPr lang="de-DE" dirty="0"/>
              <a:t>verschiedenen Akteure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00110" y="1643063"/>
            <a:ext cx="9024418" cy="4799012"/>
          </a:xfrm>
        </p:spPr>
        <p:txBody>
          <a:bodyPr/>
          <a:lstStyle/>
          <a:p>
            <a:r>
              <a:rPr lang="de-DE" sz="2400" b="1" dirty="0">
                <a:solidFill>
                  <a:srgbClr val="00B0F0"/>
                </a:solidFill>
              </a:rPr>
              <a:t>2.4  </a:t>
            </a:r>
            <a:r>
              <a:rPr lang="de-DE" sz="2400" b="1" dirty="0" smtClean="0">
                <a:solidFill>
                  <a:srgbClr val="00B0F0"/>
                </a:solidFill>
              </a:rPr>
              <a:t>Informationstechnischer Berater </a:t>
            </a:r>
            <a:r>
              <a:rPr lang="de-DE" sz="2400" b="1" dirty="0">
                <a:solidFill>
                  <a:srgbClr val="00B0F0"/>
                </a:solidFill>
              </a:rPr>
              <a:t>Digitale Bildung </a:t>
            </a:r>
            <a:r>
              <a:rPr lang="de-DE" sz="2400" b="1" dirty="0" smtClean="0">
                <a:solidFill>
                  <a:srgbClr val="00B0F0"/>
                </a:solidFill>
              </a:rPr>
              <a:t>(</a:t>
            </a:r>
            <a:r>
              <a:rPr lang="de-DE" sz="2400" b="1" dirty="0" err="1" smtClean="0">
                <a:solidFill>
                  <a:srgbClr val="00B0F0"/>
                </a:solidFill>
              </a:rPr>
              <a:t>iBDB</a:t>
            </a:r>
            <a:r>
              <a:rPr lang="de-DE" sz="2400" b="1" dirty="0" smtClean="0">
                <a:solidFill>
                  <a:srgbClr val="00B0F0"/>
                </a:solidFill>
              </a:rPr>
              <a:t>)</a:t>
            </a:r>
          </a:p>
          <a:p>
            <a:endParaRPr lang="de-DE" sz="2400" b="1" dirty="0">
              <a:solidFill>
                <a:srgbClr val="00B0F0"/>
              </a:solidFill>
            </a:endParaRPr>
          </a:p>
          <a:p>
            <a:r>
              <a:rPr lang="de-DE" sz="2400" dirty="0" smtClean="0"/>
              <a:t>        - </a:t>
            </a:r>
            <a:r>
              <a:rPr lang="de-DE" sz="2400" dirty="0" smtClean="0">
                <a:solidFill>
                  <a:srgbClr val="FF0000"/>
                </a:solidFill>
              </a:rPr>
              <a:t>fachliche</a:t>
            </a:r>
            <a:r>
              <a:rPr lang="de-DE" sz="2400" dirty="0" smtClean="0"/>
              <a:t> Beratung </a:t>
            </a:r>
            <a:r>
              <a:rPr lang="de-DE" sz="2400" dirty="0"/>
              <a:t>der </a:t>
            </a:r>
            <a:r>
              <a:rPr lang="de-DE" sz="2400" dirty="0" smtClean="0"/>
              <a:t>Schulen/ </a:t>
            </a:r>
            <a:r>
              <a:rPr lang="de-DE" sz="2400" dirty="0"/>
              <a:t>Sachaufwandsträger</a:t>
            </a:r>
          </a:p>
          <a:p>
            <a:r>
              <a:rPr lang="de-DE" sz="2400" dirty="0"/>
              <a:t>    </a:t>
            </a:r>
            <a:r>
              <a:rPr lang="de-DE" sz="2400" dirty="0" smtClean="0"/>
              <a:t>    - </a:t>
            </a:r>
            <a:r>
              <a:rPr lang="de-DE" sz="2400" dirty="0">
                <a:solidFill>
                  <a:srgbClr val="FF0000"/>
                </a:solidFill>
              </a:rPr>
              <a:t>fachliche</a:t>
            </a:r>
            <a:r>
              <a:rPr lang="de-DE" sz="2400" dirty="0"/>
              <a:t> Prüfung der Medienkonzepte und </a:t>
            </a:r>
            <a:r>
              <a:rPr lang="de-DE" sz="2400" dirty="0" smtClean="0"/>
              <a:t>Maß-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 nahmen bei Bewilligung und VN – Prüfung</a:t>
            </a:r>
          </a:p>
          <a:p>
            <a:endParaRPr lang="de-DE" sz="2400" dirty="0"/>
          </a:p>
          <a:p>
            <a:r>
              <a:rPr lang="de-DE" sz="2400" dirty="0" smtClean="0"/>
              <a:t>        Der richtige Ansprechpartner ergibt sich aus der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                  nachfolgenden Übersicht.</a:t>
            </a: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474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  Die verschiedenen Akteure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12</a:t>
            </a:fld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48" y="1916832"/>
            <a:ext cx="7900768" cy="439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4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 Das Verfahren beim Digitalpakt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592370" cy="4799012"/>
          </a:xfrm>
        </p:spPr>
        <p:txBody>
          <a:bodyPr/>
          <a:lstStyle/>
          <a:p>
            <a:r>
              <a:rPr lang="de-DE" b="1" dirty="0" smtClean="0">
                <a:solidFill>
                  <a:srgbClr val="00B0F0"/>
                </a:solidFill>
              </a:rPr>
              <a:t>3.1 Wichtige Termine</a:t>
            </a:r>
          </a:p>
          <a:p>
            <a:r>
              <a:rPr lang="de-DE" dirty="0">
                <a:solidFill>
                  <a:srgbClr val="008DC9"/>
                </a:solidFill>
              </a:rPr>
              <a:t> </a:t>
            </a:r>
            <a:r>
              <a:rPr lang="de-DE" dirty="0" smtClean="0">
                <a:solidFill>
                  <a:srgbClr val="008DC9"/>
                </a:solidFill>
              </a:rPr>
              <a:t>   </a:t>
            </a:r>
            <a:r>
              <a:rPr lang="de-DE" sz="2400" b="1" dirty="0" smtClean="0">
                <a:solidFill>
                  <a:srgbClr val="00B0F0"/>
                </a:solidFill>
              </a:rPr>
              <a:t>- </a:t>
            </a:r>
            <a:r>
              <a:rPr lang="de-DE" sz="2400" b="1" dirty="0">
                <a:solidFill>
                  <a:srgbClr val="00B0F0"/>
                </a:solidFill>
              </a:rPr>
              <a:t>Beantragung </a:t>
            </a:r>
            <a:r>
              <a:rPr lang="de-DE" sz="2400" dirty="0"/>
              <a:t>der Förderung bis </a:t>
            </a:r>
            <a:r>
              <a:rPr lang="de-DE" sz="2400" dirty="0">
                <a:solidFill>
                  <a:srgbClr val="FF0000"/>
                </a:solidFill>
              </a:rPr>
              <a:t>31.12.2021</a:t>
            </a:r>
            <a:r>
              <a:rPr lang="de-DE" sz="2400" dirty="0"/>
              <a:t> </a:t>
            </a:r>
          </a:p>
          <a:p>
            <a:r>
              <a:rPr lang="de-DE" sz="2400" dirty="0"/>
              <a:t>     </a:t>
            </a:r>
            <a:r>
              <a:rPr lang="de-DE" sz="2400" dirty="0" smtClean="0"/>
              <a:t>                                                       </a:t>
            </a:r>
            <a:r>
              <a:rPr lang="de-DE" sz="2000" dirty="0" smtClean="0"/>
              <a:t>(</a:t>
            </a:r>
            <a:r>
              <a:rPr lang="de-DE" sz="2000" dirty="0"/>
              <a:t>31.12.2018 Digitalbudget) </a:t>
            </a:r>
          </a:p>
          <a:p>
            <a:r>
              <a:rPr lang="de-DE" dirty="0"/>
              <a:t>     </a:t>
            </a:r>
            <a:r>
              <a:rPr lang="de-DE" dirty="0" smtClean="0"/>
              <a:t> </a:t>
            </a:r>
            <a:r>
              <a:rPr lang="de-DE" sz="2400" dirty="0" smtClean="0"/>
              <a:t>mind</a:t>
            </a:r>
            <a:r>
              <a:rPr lang="de-DE" sz="2400" dirty="0"/>
              <a:t>. 20 % des Förderhöchstbetrages</a:t>
            </a:r>
          </a:p>
          <a:p>
            <a:r>
              <a:rPr lang="de-DE" sz="2400" dirty="0">
                <a:solidFill>
                  <a:srgbClr val="008DC9"/>
                </a:solidFill>
              </a:rPr>
              <a:t>   </a:t>
            </a:r>
            <a:r>
              <a:rPr lang="de-DE" sz="2400" dirty="0" smtClean="0">
                <a:solidFill>
                  <a:srgbClr val="008DC9"/>
                </a:solidFill>
              </a:rPr>
              <a:t>  </a:t>
            </a:r>
            <a:r>
              <a:rPr lang="de-DE" sz="2400" b="1" dirty="0" smtClean="0">
                <a:solidFill>
                  <a:srgbClr val="00B0F0"/>
                </a:solidFill>
              </a:rPr>
              <a:t>- Bewilligungszeitraum </a:t>
            </a:r>
            <a:r>
              <a:rPr lang="de-DE" sz="2400" dirty="0"/>
              <a:t>bis </a:t>
            </a:r>
            <a:r>
              <a:rPr lang="de-DE" sz="2400" dirty="0" smtClean="0">
                <a:solidFill>
                  <a:srgbClr val="FF0000"/>
                </a:solidFill>
              </a:rPr>
              <a:t>30.06.2023</a:t>
            </a:r>
          </a:p>
          <a:p>
            <a:r>
              <a:rPr lang="de-DE" sz="2000" dirty="0">
                <a:solidFill>
                  <a:srgbClr val="FF0000"/>
                </a:solidFill>
              </a:rPr>
              <a:t> </a:t>
            </a:r>
            <a:r>
              <a:rPr lang="de-DE" sz="2000" dirty="0" smtClean="0">
                <a:solidFill>
                  <a:srgbClr val="FF0000"/>
                </a:solidFill>
              </a:rPr>
              <a:t>    </a:t>
            </a:r>
            <a:r>
              <a:rPr lang="de-DE" sz="2000" dirty="0" smtClean="0"/>
              <a:t>                                                               (31.12.2020/21 Digitalbudget)</a:t>
            </a:r>
          </a:p>
          <a:p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smtClean="0">
                <a:solidFill>
                  <a:srgbClr val="00B0F0"/>
                </a:solidFill>
              </a:rPr>
              <a:t>    </a:t>
            </a:r>
            <a:r>
              <a:rPr lang="de-DE" sz="2400" b="1" dirty="0" smtClean="0">
                <a:solidFill>
                  <a:srgbClr val="00B0F0"/>
                </a:solidFill>
              </a:rPr>
              <a:t>- Durchführungszeitraum </a:t>
            </a:r>
            <a:r>
              <a:rPr lang="de-DE" sz="2400" dirty="0" smtClean="0">
                <a:solidFill>
                  <a:schemeClr val="tx1"/>
                </a:solidFill>
              </a:rPr>
              <a:t>bis</a:t>
            </a:r>
            <a:r>
              <a:rPr lang="de-DE" sz="2400" b="1" dirty="0" smtClean="0">
                <a:solidFill>
                  <a:srgbClr val="00B0F0"/>
                </a:solidFill>
              </a:rPr>
              <a:t> </a:t>
            </a:r>
            <a:r>
              <a:rPr lang="de-DE" sz="2400" dirty="0" smtClean="0">
                <a:solidFill>
                  <a:srgbClr val="FF0000"/>
                </a:solidFill>
              </a:rPr>
              <a:t>16.05.2024</a:t>
            </a:r>
            <a:endParaRPr lang="de-DE" sz="2400" dirty="0">
              <a:solidFill>
                <a:srgbClr val="FF0000"/>
              </a:solidFill>
            </a:endParaRPr>
          </a:p>
          <a:p>
            <a:r>
              <a:rPr lang="de-DE" sz="2400" dirty="0">
                <a:solidFill>
                  <a:srgbClr val="008DC9"/>
                </a:solidFill>
              </a:rPr>
              <a:t>   </a:t>
            </a:r>
            <a:r>
              <a:rPr lang="de-DE" sz="2400" dirty="0" smtClean="0">
                <a:solidFill>
                  <a:srgbClr val="008DC9"/>
                </a:solidFill>
              </a:rPr>
              <a:t>   </a:t>
            </a:r>
            <a:r>
              <a:rPr lang="de-DE" sz="2400" b="1" dirty="0" smtClean="0">
                <a:solidFill>
                  <a:srgbClr val="00B0F0"/>
                </a:solidFill>
              </a:rPr>
              <a:t>- </a:t>
            </a:r>
            <a:r>
              <a:rPr lang="de-DE" sz="2400" b="1" dirty="0">
                <a:solidFill>
                  <a:srgbClr val="00B0F0"/>
                </a:solidFill>
              </a:rPr>
              <a:t>Verwendungsnachweis </a:t>
            </a:r>
            <a:r>
              <a:rPr lang="de-DE" sz="2400" dirty="0"/>
              <a:t>spätestens </a:t>
            </a:r>
            <a:r>
              <a:rPr lang="de-DE" sz="2400" dirty="0" smtClean="0"/>
              <a:t>bis </a:t>
            </a:r>
            <a:r>
              <a:rPr lang="de-DE" sz="2400" dirty="0" smtClean="0">
                <a:solidFill>
                  <a:srgbClr val="FF0000"/>
                </a:solidFill>
              </a:rPr>
              <a:t>30.06.2024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000" dirty="0">
                <a:solidFill>
                  <a:srgbClr val="FF0000"/>
                </a:solidFill>
              </a:rPr>
              <a:t> </a:t>
            </a:r>
            <a:r>
              <a:rPr lang="de-DE" sz="2000" dirty="0" smtClean="0">
                <a:solidFill>
                  <a:srgbClr val="FF0000"/>
                </a:solidFill>
              </a:rPr>
              <a:t>                                                                   </a:t>
            </a:r>
            <a:r>
              <a:rPr lang="de-DE" sz="2000" dirty="0" smtClean="0"/>
              <a:t>(</a:t>
            </a:r>
            <a:r>
              <a:rPr lang="de-DE" sz="2000" dirty="0"/>
              <a:t>31.12.2021/22 </a:t>
            </a:r>
            <a:r>
              <a:rPr lang="de-DE" sz="2000" dirty="0" smtClean="0"/>
              <a:t>Digitalbudget</a:t>
            </a:r>
            <a:r>
              <a:rPr lang="de-DE" sz="2000" dirty="0"/>
              <a:t>) </a:t>
            </a:r>
            <a:endParaRPr lang="de-DE" sz="2000" b="1" dirty="0">
              <a:solidFill>
                <a:srgbClr val="00B0F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68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 Das Verfahren beim Digitalpakt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592370" cy="4799012"/>
          </a:xfrm>
        </p:spPr>
        <p:txBody>
          <a:bodyPr/>
          <a:lstStyle/>
          <a:p>
            <a:r>
              <a:rPr lang="de-DE" b="1" dirty="0">
                <a:solidFill>
                  <a:srgbClr val="00B0F0"/>
                </a:solidFill>
              </a:rPr>
              <a:t>3.1 Wichtige </a:t>
            </a:r>
            <a:r>
              <a:rPr lang="de-DE" b="1" dirty="0" smtClean="0">
                <a:solidFill>
                  <a:srgbClr val="00B0F0"/>
                </a:solidFill>
              </a:rPr>
              <a:t>Termine</a:t>
            </a:r>
          </a:p>
          <a:p>
            <a:r>
              <a:rPr lang="de-DE" b="1" dirty="0" smtClean="0">
                <a:solidFill>
                  <a:srgbClr val="00B0F0"/>
                </a:solidFill>
              </a:rPr>
              <a:t>    - </a:t>
            </a:r>
            <a:r>
              <a:rPr lang="de-DE" sz="2400" b="1" dirty="0" smtClean="0">
                <a:solidFill>
                  <a:srgbClr val="00B0F0"/>
                </a:solidFill>
              </a:rPr>
              <a:t>Vorzeitiger Maßnahmenbeginn Nr</a:t>
            </a:r>
            <a:r>
              <a:rPr lang="de-DE" sz="2400" b="1" dirty="0">
                <a:solidFill>
                  <a:srgbClr val="00B0F0"/>
                </a:solidFill>
              </a:rPr>
              <a:t>. 4 </a:t>
            </a:r>
            <a:r>
              <a:rPr lang="de-DE" sz="2400" b="1" dirty="0" err="1" smtClean="0">
                <a:solidFill>
                  <a:srgbClr val="00B0F0"/>
                </a:solidFill>
              </a:rPr>
              <a:t>dBIR</a:t>
            </a:r>
            <a:r>
              <a:rPr lang="de-DE" sz="2400" b="1" dirty="0" smtClean="0">
                <a:solidFill>
                  <a:srgbClr val="00B0F0"/>
                </a:solidFill>
              </a:rPr>
              <a:t> </a:t>
            </a:r>
            <a:endParaRPr lang="de-DE" sz="2400" b="1" dirty="0">
              <a:solidFill>
                <a:srgbClr val="00B0F0"/>
              </a:solidFill>
            </a:endParaRPr>
          </a:p>
          <a:p>
            <a:r>
              <a:rPr lang="de-DE" sz="2400" dirty="0" smtClean="0"/>
              <a:t>       </a:t>
            </a:r>
            <a:r>
              <a:rPr lang="de-DE" sz="2000" dirty="0" smtClean="0"/>
              <a:t>Abweichend </a:t>
            </a:r>
            <a:r>
              <a:rPr lang="de-DE" sz="2000" dirty="0"/>
              <a:t>von Nr. 1.3 VV zu Art. 44 </a:t>
            </a:r>
            <a:r>
              <a:rPr lang="de-DE" sz="2000" dirty="0" err="1"/>
              <a:t>BayHO</a:t>
            </a:r>
            <a:r>
              <a:rPr lang="de-DE" sz="2000" dirty="0"/>
              <a:t> wird </a:t>
            </a:r>
            <a:r>
              <a:rPr lang="de-DE" sz="2000" dirty="0" smtClean="0"/>
              <a:t>der vorzeitige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   </a:t>
            </a:r>
            <a:r>
              <a:rPr lang="de-DE" sz="2000" dirty="0" err="1"/>
              <a:t>Maßnahmebeginn</a:t>
            </a:r>
            <a:r>
              <a:rPr lang="de-DE" sz="2000" dirty="0"/>
              <a:t> ab dem </a:t>
            </a:r>
            <a:r>
              <a:rPr lang="de-DE" sz="2000" dirty="0">
                <a:solidFill>
                  <a:srgbClr val="FF0000"/>
                </a:solidFill>
              </a:rPr>
              <a:t>17. Mai 2019 </a:t>
            </a:r>
            <a:r>
              <a:rPr lang="de-DE" sz="2000" dirty="0" smtClean="0"/>
              <a:t>zugelassen. </a:t>
            </a:r>
          </a:p>
          <a:p>
            <a:endParaRPr lang="de-DE" sz="2000" dirty="0" smtClean="0"/>
          </a:p>
          <a:p>
            <a:r>
              <a:rPr lang="de-DE" sz="2000" dirty="0" smtClean="0">
                <a:solidFill>
                  <a:srgbClr val="00B0F0"/>
                </a:solidFill>
              </a:rPr>
              <a:t>      - Vorzeitiger </a:t>
            </a:r>
            <a:r>
              <a:rPr lang="de-DE" sz="2000" dirty="0" err="1" smtClean="0">
                <a:solidFill>
                  <a:srgbClr val="00B0F0"/>
                </a:solidFill>
              </a:rPr>
              <a:t>Maßnahmebeginn</a:t>
            </a:r>
            <a:r>
              <a:rPr lang="de-DE" sz="2000" dirty="0" smtClean="0">
                <a:solidFill>
                  <a:srgbClr val="00B0F0"/>
                </a:solidFill>
              </a:rPr>
              <a:t> Nr</a:t>
            </a:r>
            <a:r>
              <a:rPr lang="de-DE" sz="2000" dirty="0">
                <a:solidFill>
                  <a:srgbClr val="00B0F0"/>
                </a:solidFill>
              </a:rPr>
              <a:t>. 6.3 Digitalbudget</a:t>
            </a:r>
            <a:endParaRPr lang="de-DE" sz="2000" dirty="0" smtClean="0">
              <a:solidFill>
                <a:srgbClr val="00B0F0"/>
              </a:solidFill>
            </a:endParaRPr>
          </a:p>
          <a:p>
            <a:r>
              <a:rPr lang="de-DE" sz="2000" dirty="0" smtClean="0"/>
              <a:t>        Abweichend </a:t>
            </a:r>
            <a:r>
              <a:rPr lang="de-DE" sz="2000" dirty="0"/>
              <a:t>von VV Nr. 1.3 zu Art. 44 </a:t>
            </a:r>
            <a:r>
              <a:rPr lang="de-DE" sz="2000" dirty="0" err="1"/>
              <a:t>BayHO</a:t>
            </a:r>
            <a:r>
              <a:rPr lang="de-DE" sz="2000" dirty="0"/>
              <a:t> wird der </a:t>
            </a:r>
            <a:r>
              <a:rPr lang="de-DE" sz="2000" dirty="0" smtClean="0"/>
              <a:t>vorzeitige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   </a:t>
            </a:r>
            <a:r>
              <a:rPr lang="de-DE" sz="2000" dirty="0"/>
              <a:t>Maßnahmenbeginn zum </a:t>
            </a:r>
            <a:r>
              <a:rPr lang="de-DE" sz="2000" dirty="0">
                <a:solidFill>
                  <a:srgbClr val="FF0000"/>
                </a:solidFill>
              </a:rPr>
              <a:t>1. März 2018 </a:t>
            </a:r>
            <a:r>
              <a:rPr lang="de-DE" sz="2000" dirty="0" smtClean="0"/>
              <a:t>zugelassen.</a:t>
            </a:r>
          </a:p>
          <a:p>
            <a:r>
              <a:rPr lang="de-DE" sz="2000" dirty="0" smtClean="0"/>
              <a:t>      </a:t>
            </a:r>
            <a:r>
              <a:rPr lang="de-DE" sz="2000" dirty="0" smtClean="0">
                <a:solidFill>
                  <a:srgbClr val="00B0F0"/>
                </a:solidFill>
              </a:rPr>
              <a:t>-</a:t>
            </a:r>
            <a:r>
              <a:rPr lang="de-DE" sz="2000" dirty="0" smtClean="0"/>
              <a:t> </a:t>
            </a:r>
            <a:r>
              <a:rPr lang="de-DE" sz="2000" dirty="0" smtClean="0">
                <a:solidFill>
                  <a:srgbClr val="00B0F0"/>
                </a:solidFill>
              </a:rPr>
              <a:t>Nr. 5.4</a:t>
            </a:r>
            <a:r>
              <a:rPr lang="de-DE" sz="2000" dirty="0">
                <a:solidFill>
                  <a:srgbClr val="00B0F0"/>
                </a:solidFill>
              </a:rPr>
              <a:t> </a:t>
            </a:r>
            <a:r>
              <a:rPr lang="de-DE" sz="2000" dirty="0" smtClean="0">
                <a:solidFill>
                  <a:srgbClr val="00B0F0"/>
                </a:solidFill>
              </a:rPr>
              <a:t>GWLANR</a:t>
            </a:r>
            <a:endParaRPr lang="de-DE" sz="2000" dirty="0">
              <a:solidFill>
                <a:srgbClr val="00B0F0"/>
              </a:solidFill>
            </a:endParaRPr>
          </a:p>
          <a:p>
            <a:r>
              <a:rPr lang="de-DE" sz="2000" baseline="30000" dirty="0" smtClean="0"/>
              <a:t> </a:t>
            </a:r>
            <a:r>
              <a:rPr lang="de-DE" sz="2000" dirty="0" smtClean="0"/>
              <a:t>       Nicht </a:t>
            </a:r>
            <a:r>
              <a:rPr lang="de-DE" sz="2000" dirty="0"/>
              <a:t>gefördert werden Vorhaben, die vor Eingang </a:t>
            </a:r>
            <a:r>
              <a:rPr lang="de-DE" sz="2000" dirty="0" smtClean="0"/>
              <a:t>eines Zuwendungs- 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   </a:t>
            </a:r>
            <a:r>
              <a:rPr lang="de-DE" sz="2000" dirty="0" err="1" smtClean="0"/>
              <a:t>antrags</a:t>
            </a:r>
            <a:r>
              <a:rPr lang="de-DE" sz="2000" dirty="0" smtClean="0"/>
              <a:t> </a:t>
            </a:r>
            <a:r>
              <a:rPr lang="de-DE" sz="2000" dirty="0"/>
              <a:t>bei der Bewilligungsbehörde mit den unter Nr. 8.1 </a:t>
            </a:r>
            <a:r>
              <a:rPr lang="de-DE" sz="2000" dirty="0" smtClean="0"/>
              <a:t>genannten</a:t>
            </a:r>
          </a:p>
          <a:p>
            <a:r>
              <a:rPr lang="de-DE" sz="2000" dirty="0"/>
              <a:t> </a:t>
            </a:r>
            <a:r>
              <a:rPr lang="de-DE" sz="2000" dirty="0" smtClean="0"/>
              <a:t>       Unterlagen </a:t>
            </a:r>
            <a:r>
              <a:rPr lang="de-DE" sz="2000" dirty="0"/>
              <a:t>oder Erklärungen begonnen wurden. </a:t>
            </a:r>
          </a:p>
          <a:p>
            <a:endParaRPr lang="de-DE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28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 Das Verfahren beim Digitalpakt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592370" cy="4799012"/>
          </a:xfrm>
        </p:spPr>
        <p:txBody>
          <a:bodyPr/>
          <a:lstStyle/>
          <a:p>
            <a:pPr lvl="0" defTabSz="685800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3.2. </a:t>
            </a:r>
            <a:r>
              <a:rPr lang="de-DE" b="1" kern="1200" dirty="0">
                <a:solidFill>
                  <a:srgbClr val="00B0F0"/>
                </a:solidFill>
                <a:cs typeface="Arial" panose="020B0604020202020204" pitchFamily="34" charset="0"/>
              </a:rPr>
              <a:t>Antragstellung</a:t>
            </a:r>
          </a:p>
          <a:p>
            <a:pPr lvl="0" defTabSz="685800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- 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erfolgt über die </a:t>
            </a:r>
            <a:r>
              <a:rPr lang="de-DE" sz="2400" b="1" kern="1200" dirty="0">
                <a:solidFill>
                  <a:srgbClr val="FF0000"/>
                </a:solidFill>
                <a:cs typeface="Arial" panose="020B0604020202020204" pitchFamily="34" charset="0"/>
              </a:rPr>
              <a:t>Antragsmappe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in elektronischer Form </a:t>
            </a:r>
          </a:p>
          <a:p>
            <a:pPr lvl="0" defTabSz="685800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- 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der </a:t>
            </a: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Förderhöchstbetrag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ergibt sich aus der Anlage 1</a:t>
            </a:r>
          </a:p>
          <a:p>
            <a:pPr lvl="0" defTabSz="685800" fontAlgn="auto"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- 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mit der Eintragung der laufenden Nummer aus der </a:t>
            </a:r>
            <a:endParaRPr lang="de-DE" sz="2400" kern="12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 defTabSz="685800" fontAlgn="auto"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    Anlage 1 befüllen 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sich viele Felder automatisch</a:t>
            </a:r>
          </a:p>
          <a:p>
            <a:pPr lvl="0" defTabSz="685800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- </a:t>
            </a: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die Fördergegenstände sind für jede Schule separat </a:t>
            </a:r>
            <a:endParaRPr lang="de-DE" sz="2400" kern="12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 defTabSz="685800" fontAlgn="auto"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schemeClr val="tx1"/>
                </a:solidFill>
                <a:cs typeface="Arial" panose="020B0604020202020204" pitchFamily="34" charset="0"/>
              </a:rPr>
              <a:t>      einzutragen</a:t>
            </a:r>
            <a:endParaRPr lang="de-DE" sz="240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6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 Das Verfahren beim Digitalpakt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520362" cy="4799012"/>
          </a:xfrm>
        </p:spPr>
        <p:txBody>
          <a:bodyPr/>
          <a:lstStyle/>
          <a:p>
            <a:r>
              <a:rPr lang="de-DE" b="1" dirty="0" smtClean="0">
                <a:solidFill>
                  <a:srgbClr val="00B0F0"/>
                </a:solidFill>
              </a:rPr>
              <a:t>3.2 Die Antragsmappe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      </a:t>
            </a:r>
            <a:r>
              <a:rPr lang="de-DE" sz="2400" dirty="0" smtClean="0"/>
              <a:t>durchläuft vier </a:t>
            </a:r>
            <a:r>
              <a:rPr lang="de-DE" sz="2400" dirty="0"/>
              <a:t>Verfahrensstufen: </a:t>
            </a:r>
            <a:endParaRPr lang="de-DE" sz="2400" dirty="0" smtClean="0"/>
          </a:p>
          <a:p>
            <a:r>
              <a:rPr lang="de-DE" sz="2400" dirty="0" smtClean="0">
                <a:solidFill>
                  <a:srgbClr val="00B050"/>
                </a:solidFill>
              </a:rPr>
              <a:t>    - Förderantrag </a:t>
            </a:r>
            <a:r>
              <a:rPr lang="de-DE" sz="2400" i="1" dirty="0">
                <a:solidFill>
                  <a:srgbClr val="00B050"/>
                </a:solidFill>
              </a:rPr>
              <a:t>(Schulaufwandsträger</a:t>
            </a:r>
            <a:r>
              <a:rPr lang="de-DE" sz="2400" i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de-DE" sz="2400" dirty="0" smtClean="0"/>
              <a:t>    - </a:t>
            </a:r>
            <a:r>
              <a:rPr lang="de-DE" sz="2400" dirty="0" smtClean="0">
                <a:solidFill>
                  <a:srgbClr val="FF0000"/>
                </a:solidFill>
              </a:rPr>
              <a:t>vorläufige</a:t>
            </a:r>
            <a:r>
              <a:rPr lang="de-DE" sz="2400" dirty="0" smtClean="0"/>
              <a:t> Bewilligung </a:t>
            </a:r>
            <a:r>
              <a:rPr lang="de-DE" sz="2400" i="1" dirty="0"/>
              <a:t>(Regierung) </a:t>
            </a:r>
            <a:endParaRPr lang="de-DE" sz="2400" i="1" dirty="0" smtClean="0"/>
          </a:p>
          <a:p>
            <a:r>
              <a:rPr lang="de-DE" sz="2400" dirty="0" smtClean="0">
                <a:solidFill>
                  <a:srgbClr val="00B050"/>
                </a:solidFill>
              </a:rPr>
              <a:t>    - Verwendungsnachweis/ Antrag </a:t>
            </a:r>
            <a:r>
              <a:rPr lang="de-DE" sz="2400" dirty="0">
                <a:solidFill>
                  <a:srgbClr val="00B050"/>
                </a:solidFill>
              </a:rPr>
              <a:t>auf </a:t>
            </a:r>
            <a:r>
              <a:rPr lang="de-DE" sz="2400" dirty="0" smtClean="0">
                <a:solidFill>
                  <a:srgbClr val="00B050"/>
                </a:solidFill>
              </a:rPr>
              <a:t>Auszahlung</a:t>
            </a:r>
          </a:p>
          <a:p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smtClean="0">
                <a:solidFill>
                  <a:srgbClr val="00B050"/>
                </a:solidFill>
              </a:rPr>
              <a:t>      </a:t>
            </a:r>
            <a:r>
              <a:rPr lang="de-DE" sz="2400" i="1" dirty="0" smtClean="0">
                <a:solidFill>
                  <a:srgbClr val="00B050"/>
                </a:solidFill>
              </a:rPr>
              <a:t>(</a:t>
            </a:r>
            <a:r>
              <a:rPr lang="de-DE" sz="2400" i="1" dirty="0">
                <a:solidFill>
                  <a:srgbClr val="00B050"/>
                </a:solidFill>
              </a:rPr>
              <a:t>Schulaufwandsträger) </a:t>
            </a:r>
          </a:p>
          <a:p>
            <a:r>
              <a:rPr lang="de-DE" sz="2400" dirty="0" smtClean="0"/>
              <a:t>    - Verwendungsnachweisprüfung/ </a:t>
            </a:r>
            <a:r>
              <a:rPr lang="de-DE" sz="2400" dirty="0" smtClean="0">
                <a:solidFill>
                  <a:srgbClr val="FF0000"/>
                </a:solidFill>
              </a:rPr>
              <a:t>Schluss</a:t>
            </a:r>
            <a:r>
              <a:rPr lang="de-DE" sz="2400" dirty="0" smtClean="0"/>
              <a:t>bescheid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</a:t>
            </a:r>
            <a:r>
              <a:rPr lang="de-DE" sz="2400" i="1" dirty="0" smtClean="0"/>
              <a:t>(</a:t>
            </a:r>
            <a:r>
              <a:rPr lang="de-DE" sz="2400" i="1" dirty="0"/>
              <a:t>Regierung</a:t>
            </a:r>
            <a:r>
              <a:rPr lang="de-DE" sz="2400" i="1" dirty="0" smtClean="0"/>
              <a:t>)</a:t>
            </a:r>
          </a:p>
          <a:p>
            <a:r>
              <a:rPr lang="de-DE" sz="2400" i="1" dirty="0"/>
              <a:t> </a:t>
            </a:r>
            <a:r>
              <a:rPr lang="de-DE" sz="2400" i="1" dirty="0" smtClean="0"/>
              <a:t>      </a:t>
            </a:r>
            <a:r>
              <a:rPr lang="de-DE" sz="2400" dirty="0" smtClean="0"/>
              <a:t>bis zu </a:t>
            </a:r>
            <a:r>
              <a:rPr lang="de-DE" sz="2400" dirty="0"/>
              <a:t>5</a:t>
            </a:r>
            <a:r>
              <a:rPr lang="de-DE" sz="2400" dirty="0" smtClean="0"/>
              <a:t> Schlussbescheide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6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</a:t>
            </a:r>
            <a:r>
              <a:rPr lang="de-DE" dirty="0" smtClean="0"/>
              <a:t> Das </a:t>
            </a:r>
            <a:r>
              <a:rPr lang="de-DE" dirty="0"/>
              <a:t>Verfahren beim Digitalpakt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304338" cy="4799012"/>
          </a:xfrm>
        </p:spPr>
        <p:txBody>
          <a:bodyPr/>
          <a:lstStyle/>
          <a:p>
            <a:r>
              <a:rPr lang="de-DE" b="1" dirty="0" smtClean="0">
                <a:solidFill>
                  <a:srgbClr val="00B0F0"/>
                </a:solidFill>
              </a:rPr>
              <a:t>3.3 Vollzugshinweise</a:t>
            </a:r>
          </a:p>
          <a:p>
            <a:r>
              <a:rPr lang="de-DE" dirty="0" smtClean="0"/>
              <a:t>      </a:t>
            </a:r>
            <a:r>
              <a:rPr lang="de-DE" sz="2400" dirty="0" smtClean="0"/>
              <a:t>Hier finden sich Informationen zu zahlreichen </a:t>
            </a:r>
          </a:p>
          <a:p>
            <a:r>
              <a:rPr lang="de-DE" sz="2400" dirty="0" smtClean="0"/>
              <a:t>       rechtlichen, technischen, pädagogische und </a:t>
            </a:r>
          </a:p>
          <a:p>
            <a:r>
              <a:rPr lang="de-DE" sz="2400" dirty="0" smtClean="0"/>
              <a:t>       verfahrensbezogenen Fragen.</a:t>
            </a:r>
          </a:p>
          <a:p>
            <a:endParaRPr lang="de-DE" dirty="0" smtClean="0"/>
          </a:p>
          <a:p>
            <a:r>
              <a:rPr lang="de-DE" b="1" dirty="0" smtClean="0">
                <a:solidFill>
                  <a:srgbClr val="00B0F0"/>
                </a:solidFill>
              </a:rPr>
              <a:t>3.4 Formulare und Unterlagen </a:t>
            </a:r>
          </a:p>
          <a:p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smtClean="0">
                <a:solidFill>
                  <a:srgbClr val="00B0F0"/>
                </a:solidFill>
              </a:rPr>
              <a:t>     </a:t>
            </a:r>
            <a:r>
              <a:rPr lang="de-DE" sz="1800" dirty="0" smtClean="0">
                <a:solidFill>
                  <a:srgbClr val="00B0F0"/>
                </a:solidFill>
                <a:hlinkClick r:id="rId2"/>
              </a:rPr>
              <a:t>https</a:t>
            </a:r>
            <a:r>
              <a:rPr lang="de-DE" sz="1800" dirty="0">
                <a:solidFill>
                  <a:srgbClr val="00B0F0"/>
                </a:solidFill>
                <a:hlinkClick r:id="rId2"/>
              </a:rPr>
              <a:t>://www.km.bayern.de/allgemein/meldung/6585/digitalpakt-schule.html</a:t>
            </a:r>
            <a:r>
              <a:rPr lang="de-DE" sz="1800" dirty="0">
                <a:solidFill>
                  <a:srgbClr val="00B0F0"/>
                </a:solidFill>
              </a:rPr>
              <a:t>  </a:t>
            </a:r>
            <a:endParaRPr lang="de-DE" sz="1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de-DE" sz="1800" dirty="0" smtClean="0">
              <a:solidFill>
                <a:srgbClr val="00B0F0"/>
              </a:solidFill>
              <a:hlinkClick r:id="rId2"/>
            </a:endParaRPr>
          </a:p>
          <a:p>
            <a:r>
              <a:rPr lang="de-DE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de-DE" sz="2000" dirty="0" smtClean="0">
                <a:solidFill>
                  <a:srgbClr val="00B0F0"/>
                </a:solidFill>
              </a:rPr>
              <a:t>    </a:t>
            </a:r>
            <a:endParaRPr lang="de-DE" sz="2000" dirty="0">
              <a:solidFill>
                <a:srgbClr val="00B0F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5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Fragen und Diskussion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1800" b="1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000" b="1" kern="1200" dirty="0" smtClean="0">
                <a:solidFill>
                  <a:prstClr val="black"/>
                </a:solidFill>
                <a:latin typeface="Calibri" panose="020F0502020204030204"/>
              </a:rPr>
              <a:t>Hinweis </a:t>
            </a:r>
            <a:r>
              <a:rPr lang="de-DE" sz="2000" b="1" kern="1200" dirty="0">
                <a:solidFill>
                  <a:prstClr val="black"/>
                </a:solidFill>
                <a:latin typeface="Calibri" panose="020F0502020204030204"/>
              </a:rPr>
              <a:t>auf Unterlagen der Stadt Nürnberg:</a:t>
            </a:r>
            <a:endParaRPr lang="de-DE" sz="2000" kern="1200" dirty="0">
              <a:solidFill>
                <a:prstClr val="black"/>
              </a:solidFill>
              <a:latin typeface="Calibri" panose="020F0502020204030204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000" u="sng" kern="1200" dirty="0">
                <a:solidFill>
                  <a:prstClr val="black"/>
                </a:solidFill>
                <a:latin typeface="Calibri" panose="020F0502020204030204"/>
                <a:hlinkClick r:id="rId2"/>
              </a:rPr>
              <a:t>https://www.nuernberg.de/internet/schulen_in_nuernberg/it_strategie.html</a:t>
            </a:r>
            <a:endParaRPr lang="de-DE" sz="20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3268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Digitale Klassenzimmer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00110" y="1643063"/>
            <a:ext cx="8232330" cy="4799012"/>
          </a:xfrm>
        </p:spPr>
        <p:txBody>
          <a:bodyPr/>
          <a:lstStyle/>
          <a:p>
            <a:r>
              <a:rPr lang="de-DE" dirty="0"/>
              <a:t>Die Digitalisierung </a:t>
            </a:r>
            <a:r>
              <a:rPr lang="de-DE" dirty="0" smtClean="0"/>
              <a:t>der </a:t>
            </a:r>
            <a:r>
              <a:rPr lang="de-DE" dirty="0"/>
              <a:t>Schulen ist eine große Herausforderung für alle </a:t>
            </a:r>
            <a:r>
              <a:rPr lang="de-DE" dirty="0" smtClean="0"/>
              <a:t>Beteiligten. </a:t>
            </a:r>
          </a:p>
          <a:p>
            <a:endParaRPr lang="de-DE" dirty="0"/>
          </a:p>
          <a:p>
            <a:r>
              <a:rPr lang="de-DE" dirty="0"/>
              <a:t>Dafür stehen in </a:t>
            </a:r>
            <a:r>
              <a:rPr lang="de-DE" dirty="0" smtClean="0"/>
              <a:t>Mittelfranken in </a:t>
            </a:r>
            <a:r>
              <a:rPr lang="de-DE" dirty="0"/>
              <a:t>den nächsten Jahren </a:t>
            </a:r>
            <a:r>
              <a:rPr lang="de-DE" dirty="0">
                <a:solidFill>
                  <a:srgbClr val="00B0F0"/>
                </a:solidFill>
              </a:rPr>
              <a:t>staatliche Zuschüsse </a:t>
            </a:r>
            <a:r>
              <a:rPr lang="de-DE" dirty="0"/>
              <a:t>in Höhe von ca. </a:t>
            </a:r>
            <a:r>
              <a:rPr lang="de-DE" b="1" dirty="0"/>
              <a:t>116 Mio. Euro</a:t>
            </a:r>
            <a:r>
              <a:rPr lang="de-DE" dirty="0"/>
              <a:t> zur </a:t>
            </a:r>
            <a:r>
              <a:rPr lang="de-DE" dirty="0" smtClean="0"/>
              <a:t>Verfügung (ohne die Zuschüsse </a:t>
            </a:r>
            <a:r>
              <a:rPr lang="de-DE" dirty="0"/>
              <a:t>für die </a:t>
            </a:r>
            <a:r>
              <a:rPr lang="de-DE" dirty="0" smtClean="0"/>
              <a:t>Glasfaseranschlüsse).</a:t>
            </a:r>
          </a:p>
          <a:p>
            <a:endParaRPr lang="de-DE" dirty="0"/>
          </a:p>
          <a:p>
            <a:r>
              <a:rPr lang="de-DE" dirty="0"/>
              <a:t>Die Digitalisierung der Schulen ist </a:t>
            </a:r>
            <a:r>
              <a:rPr lang="de-DE" dirty="0" smtClean="0"/>
              <a:t>auch </a:t>
            </a:r>
            <a:r>
              <a:rPr lang="de-DE" dirty="0"/>
              <a:t>eine große </a:t>
            </a:r>
            <a:r>
              <a:rPr lang="de-DE" dirty="0" smtClean="0"/>
              <a:t>Chance, die wir gemeinsam ergreifen wollen.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383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   Gliederung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755576" y="1643063"/>
            <a:ext cx="7628767" cy="4799012"/>
          </a:xfrm>
        </p:spPr>
        <p:txBody>
          <a:bodyPr/>
          <a:lstStyle/>
          <a:p>
            <a:pPr marL="385763" indent="-385763">
              <a:lnSpc>
                <a:spcPct val="150000"/>
              </a:lnSpc>
              <a:buAutoNum type="arabicPeriod"/>
            </a:pPr>
            <a:r>
              <a:rPr lang="de-DE" dirty="0" smtClean="0"/>
              <a:t>Die </a:t>
            </a:r>
            <a:r>
              <a:rPr lang="de-DE" dirty="0"/>
              <a:t>verschiedenen Förderverfahren</a:t>
            </a:r>
          </a:p>
          <a:p>
            <a:pPr marL="385763" indent="-385763">
              <a:lnSpc>
                <a:spcPct val="150000"/>
              </a:lnSpc>
              <a:buAutoNum type="arabicPeriod"/>
            </a:pPr>
            <a:r>
              <a:rPr lang="de-DE" dirty="0"/>
              <a:t>Die verschiedenen </a:t>
            </a:r>
            <a:r>
              <a:rPr lang="de-DE" dirty="0" smtClean="0"/>
              <a:t>Akteure</a:t>
            </a:r>
          </a:p>
          <a:p>
            <a:pPr marL="385763" indent="-385763">
              <a:lnSpc>
                <a:spcPct val="150000"/>
              </a:lnSpc>
              <a:buAutoNum type="arabicPeriod"/>
            </a:pPr>
            <a:r>
              <a:rPr lang="de-DE" dirty="0" smtClean="0"/>
              <a:t>Das Verfahren beim Digitalpakt</a:t>
            </a:r>
            <a:endParaRPr lang="de-DE" dirty="0"/>
          </a:p>
          <a:p>
            <a:pPr marL="385763" indent="-385763">
              <a:lnSpc>
                <a:spcPct val="150000"/>
              </a:lnSpc>
              <a:buAutoNum type="arabicPeriod"/>
            </a:pPr>
            <a:r>
              <a:rPr lang="de-DE" dirty="0"/>
              <a:t>Fragen und Diskussion</a:t>
            </a:r>
          </a:p>
          <a:p>
            <a:pPr>
              <a:lnSpc>
                <a:spcPct val="150000"/>
              </a:lnSpc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4775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1. Die verschiedenen Förderverfahren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95536" y="2132856"/>
            <a:ext cx="8352928" cy="4294956"/>
          </a:xfrm>
        </p:spPr>
        <p:txBody>
          <a:bodyPr/>
          <a:lstStyle/>
          <a:p>
            <a:pPr lvl="0" defTabSz="685800" fontAlgn="auto">
              <a:spcAft>
                <a:spcPts val="0"/>
              </a:spcAft>
            </a:pP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 Glasfaser/WLAN-Richtlinie</a:t>
            </a:r>
            <a:endParaRPr lang="de-DE" sz="2400" b="1" kern="12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Fördersumme: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max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. 50.000 €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/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Schule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Fördersatz:  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90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%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Fördergegenstand: Herstellung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einer durchgehenden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                 Glasfaserverbindung</a:t>
            </a:r>
          </a:p>
          <a:p>
            <a:pPr lvl="0" defTabSz="685800" fontAlgn="auto">
              <a:spcAft>
                <a:spcPts val="0"/>
              </a:spcAft>
            </a:pPr>
            <a:endParaRPr lang="de-DE" sz="20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0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000" u="sng" kern="1200" dirty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https://schnelles-internet-in-bayern.de/schule/richtlinien-dokumente.html</a:t>
            </a:r>
            <a:endParaRPr lang="de-DE" sz="20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000" kern="1200" dirty="0">
                <a:solidFill>
                  <a:prstClr val="black"/>
                </a:solidFill>
                <a:cs typeface="Arial" panose="020B0604020202020204" pitchFamily="34" charset="0"/>
              </a:rPr>
              <a:t> 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806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093611" cy="758825"/>
          </a:xfrm>
        </p:spPr>
        <p:txBody>
          <a:bodyPr/>
          <a:lstStyle/>
          <a:p>
            <a:r>
              <a:rPr lang="de-DE" dirty="0">
                <a:solidFill>
                  <a:srgbClr val="0070C0"/>
                </a:solidFill>
              </a:rPr>
              <a:t>1. Die verschiedenen Förderverfahren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772816"/>
            <a:ext cx="8448354" cy="4799012"/>
          </a:xfrm>
        </p:spPr>
        <p:txBody>
          <a:bodyPr/>
          <a:lstStyle/>
          <a:p>
            <a:pPr lvl="0" defTabSz="685800" fontAlgn="auto">
              <a:spcAft>
                <a:spcPts val="0"/>
              </a:spcAft>
            </a:pP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 Förderprogramme 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Digitalbudget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für das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digitale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Klassenzimmer und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Budget 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für integrierte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Fachunter- 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 </a:t>
            </a:r>
            <a:r>
              <a:rPr lang="de-DE" sz="2400" b="1" kern="1200" dirty="0" err="1" smtClean="0">
                <a:solidFill>
                  <a:srgbClr val="00B0F0"/>
                </a:solidFill>
                <a:cs typeface="Arial" panose="020B0604020202020204" pitchFamily="34" charset="0"/>
              </a:rPr>
              <a:t>richtsräume</a:t>
            </a:r>
            <a:r>
              <a:rPr lang="de-DE" sz="2400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an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berufsqualifizierenden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Schulen </a:t>
            </a:r>
            <a:endParaRPr lang="de-DE" sz="2400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Budget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für Digitales Klassenzimmer: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18.964.103 €</a:t>
            </a: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Budget für integrierte Fachunterrichtsräume: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4.650.883 €</a:t>
            </a: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Fördersatz:  90 %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Fördergegenstand: IT - Ausstattung </a:t>
            </a:r>
            <a:endParaRPr lang="de-DE" sz="2400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                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gemäß </a:t>
            </a: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dem aktuellen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Votum</a:t>
            </a:r>
          </a:p>
          <a:p>
            <a:pPr lvl="0" defTabSz="685800" fontAlgn="auto">
              <a:spcAft>
                <a:spcPts val="0"/>
              </a:spcAft>
            </a:pPr>
            <a:endParaRPr lang="de-DE" sz="2000" kern="1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000" kern="1200" dirty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https://www.km.bayern.de/allgemein/meldung/6054/.htm</a:t>
            </a:r>
            <a:r>
              <a:rPr lang="de-DE" sz="2000" b="1" kern="1200" dirty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l</a:t>
            </a:r>
            <a:r>
              <a:rPr lang="de-DE" sz="2000" b="1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endParaRPr lang="de-DE" sz="20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000" kern="1200" dirty="0">
                <a:solidFill>
                  <a:prstClr val="black"/>
                </a:solidFill>
                <a:cs typeface="Arial" panose="020B0604020202020204" pitchFamily="34" charset="0"/>
              </a:rPr>
              <a:t> 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91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70C0"/>
                </a:solidFill>
              </a:rPr>
              <a:t>1. Die verschiedenen Förderverfahren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799012"/>
          </a:xfrm>
        </p:spPr>
        <p:txBody>
          <a:bodyPr/>
          <a:lstStyle/>
          <a:p>
            <a:pPr lvl="0" defTabSz="685800" fontAlgn="auto">
              <a:spcAft>
                <a:spcPts val="0"/>
              </a:spcAft>
            </a:pPr>
            <a:r>
              <a:rPr lang="de-DE" sz="20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 Förderprogramm 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Digitale Bildungsinfrastruktur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an 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     bayerischen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 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Schulen </a:t>
            </a:r>
            <a:r>
              <a:rPr lang="de-DE" sz="2400" b="1" kern="1200" dirty="0">
                <a:solidFill>
                  <a:srgbClr val="00B0F0"/>
                </a:solidFill>
                <a:cs typeface="Arial" panose="020B0604020202020204" pitchFamily="34" charset="0"/>
              </a:rPr>
              <a:t>(</a:t>
            </a:r>
            <a:r>
              <a:rPr lang="de-DE" sz="2400" b="1" kern="1200" dirty="0" err="1">
                <a:solidFill>
                  <a:srgbClr val="00B0F0"/>
                </a:solidFill>
                <a:cs typeface="Arial" panose="020B0604020202020204" pitchFamily="34" charset="0"/>
              </a:rPr>
              <a:t>dBIR</a:t>
            </a:r>
            <a:r>
              <a:rPr lang="de-DE" sz="2400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)</a:t>
            </a:r>
            <a:endParaRPr lang="de-DE" sz="2400" kern="12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150000"/>
              </a:lnSpc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Förderhöchstbetrag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:  92.394.521 €  </a:t>
            </a:r>
            <a:endParaRPr lang="de-DE" sz="2400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                         davon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9.430.229 €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iFU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-Teilbetrag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Fördersatz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: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   90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%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Fördergegenstand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:  - digitale Vernetzung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im Schulgebäude</a:t>
            </a: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	                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 -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Beratung durch externe Dienstleister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                            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-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IT - Ausstattung </a:t>
            </a: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gemäß Anlage 2 </a:t>
            </a:r>
            <a:endParaRPr lang="de-DE" sz="2400" kern="12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                                        technische Mindestkriterien</a:t>
            </a:r>
          </a:p>
          <a:p>
            <a:pPr lvl="0" defTabSz="685800" fontAlgn="auto">
              <a:spcAft>
                <a:spcPts val="0"/>
              </a:spcAft>
            </a:pP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de-DE" sz="2000" u="sng" kern="1200" dirty="0" smtClean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www.km.bayern.de/digitalpakt</a:t>
            </a:r>
            <a:endParaRPr lang="de-DE" sz="20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36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 Die verschiedenen Akteure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00110" y="1643063"/>
            <a:ext cx="8664378" cy="4799012"/>
          </a:xfrm>
        </p:spPr>
        <p:txBody>
          <a:bodyPr/>
          <a:lstStyle/>
          <a:p>
            <a:r>
              <a:rPr lang="de-DE" b="1" dirty="0">
                <a:solidFill>
                  <a:srgbClr val="00B0F0"/>
                </a:solidFill>
              </a:rPr>
              <a:t>2.1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b="1" dirty="0" smtClean="0">
                <a:solidFill>
                  <a:srgbClr val="00B0F0"/>
                </a:solidFill>
              </a:rPr>
              <a:t>Schulleitung </a:t>
            </a:r>
            <a:endParaRPr lang="de-DE" dirty="0">
              <a:solidFill>
                <a:srgbClr val="00B0F0"/>
              </a:solidFill>
            </a:endParaRPr>
          </a:p>
          <a:p>
            <a:r>
              <a:rPr lang="de-DE" dirty="0"/>
              <a:t>      </a:t>
            </a:r>
            <a:r>
              <a:rPr lang="de-DE" sz="2400" dirty="0"/>
              <a:t>- </a:t>
            </a:r>
            <a:r>
              <a:rPr lang="de-DE" sz="2400" dirty="0" smtClean="0"/>
              <a:t>Teilnahme an der IT- Umfrage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- Erstellung des Medienkonzeptes</a:t>
            </a:r>
          </a:p>
          <a:p>
            <a:r>
              <a:rPr lang="de-DE" sz="2400" dirty="0" smtClean="0"/>
              <a:t>      </a:t>
            </a:r>
            <a:r>
              <a:rPr lang="de-DE" sz="2400" dirty="0"/>
              <a:t> </a:t>
            </a:r>
            <a:r>
              <a:rPr lang="de-DE" sz="2400" dirty="0" smtClean="0"/>
              <a:t>  Ausstattungsplan, notwendige Baumaßnahmen?</a:t>
            </a:r>
          </a:p>
          <a:p>
            <a:r>
              <a:rPr lang="de-DE" sz="2400" dirty="0" smtClean="0"/>
              <a:t>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- Bestätigung an </a:t>
            </a:r>
            <a:r>
              <a:rPr lang="de-DE" sz="2400" dirty="0"/>
              <a:t>den Sachaufwandsträger</a:t>
            </a:r>
          </a:p>
          <a:p>
            <a:r>
              <a:rPr lang="de-DE" sz="2400" dirty="0"/>
              <a:t>      </a:t>
            </a:r>
            <a:r>
              <a:rPr lang="de-DE" sz="2400" dirty="0" smtClean="0"/>
              <a:t> - </a:t>
            </a:r>
            <a:r>
              <a:rPr lang="de-DE" sz="2400" dirty="0"/>
              <a:t>Abstimmung mit dem </a:t>
            </a:r>
            <a:r>
              <a:rPr lang="de-DE" sz="2400" dirty="0" smtClean="0"/>
              <a:t>Sachaufwandsträger </a:t>
            </a:r>
          </a:p>
          <a:p>
            <a:endParaRPr lang="de-DE" sz="2400" dirty="0" smtClean="0"/>
          </a:p>
          <a:p>
            <a:r>
              <a:rPr lang="de-DE" sz="2400" dirty="0"/>
              <a:t> </a:t>
            </a:r>
            <a:r>
              <a:rPr lang="de-DE" sz="2400" dirty="0" smtClean="0"/>
              <a:t>      - Anpassung </a:t>
            </a:r>
            <a:r>
              <a:rPr lang="de-DE" sz="2400" dirty="0"/>
              <a:t>des </a:t>
            </a:r>
            <a:r>
              <a:rPr lang="de-DE" sz="2400" dirty="0" smtClean="0"/>
              <a:t>Medienkonzeptes bis Antrag-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</a:t>
            </a:r>
            <a:r>
              <a:rPr lang="de-DE" sz="2400" dirty="0" err="1" smtClean="0"/>
              <a:t>stellung</a:t>
            </a:r>
            <a:r>
              <a:rPr lang="de-DE" sz="2400" dirty="0" smtClean="0"/>
              <a:t> u. Aktualisierung der IT - Umfrage</a:t>
            </a: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3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 Die </a:t>
            </a:r>
            <a:r>
              <a:rPr lang="de-DE" dirty="0"/>
              <a:t>verschiedenen Akteure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00110" y="1643063"/>
            <a:ext cx="8736386" cy="4799012"/>
          </a:xfrm>
        </p:spPr>
        <p:txBody>
          <a:bodyPr/>
          <a:lstStyle/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2.2 </a:t>
            </a:r>
            <a:r>
              <a:rPr lang="de-DE" b="1" kern="1200" dirty="0">
                <a:solidFill>
                  <a:srgbClr val="00B0F0"/>
                </a:solidFill>
                <a:cs typeface="Arial" panose="020B0604020202020204" pitchFamily="34" charset="0"/>
              </a:rPr>
              <a:t>Sachaufwandsträger </a:t>
            </a:r>
            <a:endParaRPr lang="de-DE" b="1" kern="1200" dirty="0" smtClean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-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Abstimmung der notwendigen Ausstattung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und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der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erforderlichen Baumaßnahmen</a:t>
            </a:r>
            <a:endParaRPr lang="de-DE" sz="2400" kern="1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-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Bereitstellung der Haushaltsmittel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(mindestens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10% Eigenanteil, nicht geförderte Maßnahmen)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 und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Vorfinanzierung</a:t>
            </a:r>
            <a:endParaRPr lang="de-DE" sz="2400" kern="1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  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- </a:t>
            </a:r>
            <a:r>
              <a:rPr lang="de-DE" sz="2400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Betreuungs- </a:t>
            </a:r>
            <a:r>
              <a:rPr lang="de-DE" sz="2400" kern="1200" dirty="0">
                <a:solidFill>
                  <a:srgbClr val="FF0000"/>
                </a:solidFill>
                <a:cs typeface="Arial" panose="020B0604020202020204" pitchFamily="34" charset="0"/>
              </a:rPr>
              <a:t>und Folgekosten 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(Konzept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zur 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 Sicherstellung von Betrieb</a:t>
            </a: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, Wartung,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IT Support!)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- Zeitplan für die Durchführung der Maßnahmen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- Sicherstellung der techn. Mindestkriterien</a:t>
            </a: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5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 Die verschiedenen Akteure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110" y="1643063"/>
            <a:ext cx="8843890" cy="4799012"/>
          </a:xfrm>
        </p:spPr>
        <p:txBody>
          <a:bodyPr/>
          <a:lstStyle/>
          <a:p>
            <a:pPr lvl="0"/>
            <a:r>
              <a:rPr lang="de-DE" b="1" kern="1200" dirty="0">
                <a:solidFill>
                  <a:srgbClr val="00B0F0"/>
                </a:solidFill>
                <a:cs typeface="Arial" panose="020B0604020202020204" pitchFamily="34" charset="0"/>
              </a:rPr>
              <a:t>2.2 </a:t>
            </a:r>
            <a:r>
              <a:rPr lang="de-DE" b="1" kern="1200" dirty="0" smtClean="0">
                <a:solidFill>
                  <a:srgbClr val="00B0F0"/>
                </a:solidFill>
                <a:cs typeface="Arial" panose="020B0604020202020204" pitchFamily="34" charset="0"/>
              </a:rPr>
              <a:t>Sachaufwandsträger </a:t>
            </a:r>
          </a:p>
          <a:p>
            <a:pPr lvl="0"/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- </a:t>
            </a:r>
            <a:r>
              <a:rPr lang="de-DE" sz="2400" b="1" kern="1200" dirty="0" smtClean="0">
                <a:solidFill>
                  <a:srgbClr val="FF0000"/>
                </a:solidFill>
                <a:cs typeface="Arial" panose="020B0604020202020204" pitchFamily="34" charset="0"/>
              </a:rPr>
              <a:t>Beachtung des Vergaberechts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(</a:t>
            </a:r>
            <a:r>
              <a:rPr lang="de-DE" sz="2400" kern="12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KommHV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u. Bescheid)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Durch die Ausschreibung soll ein fairer Wettbewerb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zwischen den Anbietern und der wirtschaftlichste Preis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für den Ausschreibenden erzielt werden. 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2400" kern="1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 Umfangreiche Hinweise zur Vergabe finden sich unter:</a:t>
            </a: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</a:t>
            </a:r>
            <a:r>
              <a:rPr lang="de-DE" sz="2000" u="sng" kern="1200" dirty="0" smtClean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http</a:t>
            </a:r>
            <a:r>
              <a:rPr lang="de-DE" sz="2000" u="sng" kern="1200" dirty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://</a:t>
            </a:r>
            <a:r>
              <a:rPr lang="de-DE" sz="2000" u="sng" kern="1200" dirty="0" smtClean="0">
                <a:solidFill>
                  <a:prstClr val="black"/>
                </a:solidFill>
                <a:cs typeface="Arial" panose="020B0604020202020204" pitchFamily="34" charset="0"/>
                <a:hlinkClick r:id="rId2"/>
              </a:rPr>
              <a:t>www.stmi.bayern.de/kub/kommunale_vergaben/index.php</a:t>
            </a:r>
            <a:endParaRPr lang="de-DE" sz="2000" u="sng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endParaRPr lang="de-DE" sz="2400" u="sng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2400" kern="120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und in den Vollzugshinweisen zur </a:t>
            </a:r>
            <a:r>
              <a:rPr lang="de-DE" sz="2400" kern="12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dBIR</a:t>
            </a:r>
            <a:endParaRPr lang="de-DE" sz="2400" kern="12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de-DE" sz="2400" kern="1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6D584-3B4B-4100-84A9-309B5957691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8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1">
  <a:themeElements>
    <a:clrScheme name="Blank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93"/>
      </a:accent1>
      <a:accent2>
        <a:srgbClr val="6699FF"/>
      </a:accent2>
      <a:accent3>
        <a:srgbClr val="FFFFFF"/>
      </a:accent3>
      <a:accent4>
        <a:srgbClr val="000000"/>
      </a:accent4>
      <a:accent5>
        <a:srgbClr val="FFFFC8"/>
      </a:accent5>
      <a:accent6>
        <a:srgbClr val="5C8AE7"/>
      </a:accent6>
      <a:hlink>
        <a:srgbClr val="0066CC"/>
      </a:hlink>
      <a:folHlink>
        <a:srgbClr val="CC00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5F5F5F"/>
        </a:dk1>
        <a:lt1>
          <a:srgbClr val="FFFFFF"/>
        </a:lt1>
        <a:dk2>
          <a:srgbClr val="5F5F5F"/>
        </a:dk2>
        <a:lt2>
          <a:srgbClr val="B2B2B2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50505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4">
        <a:dk1>
          <a:srgbClr val="000000"/>
        </a:dk1>
        <a:lt1>
          <a:srgbClr val="FFFFFF"/>
        </a:lt1>
        <a:dk2>
          <a:srgbClr val="0082C1"/>
        </a:dk2>
        <a:lt2>
          <a:srgbClr val="808080"/>
        </a:lt2>
        <a:accent1>
          <a:srgbClr val="81D5FF"/>
        </a:accent1>
        <a:accent2>
          <a:srgbClr val="D20028"/>
        </a:accent2>
        <a:accent3>
          <a:srgbClr val="FFFFFF"/>
        </a:accent3>
        <a:accent4>
          <a:srgbClr val="000000"/>
        </a:accent4>
        <a:accent5>
          <a:srgbClr val="C1E7FF"/>
        </a:accent5>
        <a:accent6>
          <a:srgbClr val="BE0023"/>
        </a:accent6>
        <a:hlink>
          <a:srgbClr val="3333CC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5">
        <a:dk1>
          <a:srgbClr val="000000"/>
        </a:dk1>
        <a:lt1>
          <a:srgbClr val="FFFFFF"/>
        </a:lt1>
        <a:dk2>
          <a:srgbClr val="0082C1"/>
        </a:dk2>
        <a:lt2>
          <a:srgbClr val="808080"/>
        </a:lt2>
        <a:accent1>
          <a:srgbClr val="FFFF93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FFFFC8"/>
        </a:accent5>
        <a:accent6>
          <a:srgbClr val="5C8AE7"/>
        </a:accent6>
        <a:hlink>
          <a:srgbClr val="0066CC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93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FFFFC8"/>
        </a:accent5>
        <a:accent6>
          <a:srgbClr val="5C8AE7"/>
        </a:accent6>
        <a:hlink>
          <a:srgbClr val="0066CC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766</Words>
  <Application>Microsoft Office PowerPoint</Application>
  <PresentationFormat>Bildschirmpräsentation (4:3)</PresentationFormat>
  <Paragraphs>186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Design1</vt:lpstr>
      <vt:lpstr>Das Digitale Klassenzimmer</vt:lpstr>
      <vt:lpstr>Das Digitale Klassenzimmer</vt:lpstr>
      <vt:lpstr>    Gliederung</vt:lpstr>
      <vt:lpstr>1. Die verschiedenen Förderverfahren</vt:lpstr>
      <vt:lpstr>1. Die verschiedenen Förderverfahren</vt:lpstr>
      <vt:lpstr>1. Die verschiedenen Förderverfahren</vt:lpstr>
      <vt:lpstr>2.  Die verschiedenen Akteure</vt:lpstr>
      <vt:lpstr>2.  Die verschiedenen Akteure</vt:lpstr>
      <vt:lpstr>2.  Die verschiedenen Akteure</vt:lpstr>
      <vt:lpstr>2.  Die verschiedenen Akteure</vt:lpstr>
      <vt:lpstr>2.   Die verschiedenen Akteure</vt:lpstr>
      <vt:lpstr>2.   Die verschiedenen Akteure</vt:lpstr>
      <vt:lpstr>3.  Das Verfahren beim Digitalpakt</vt:lpstr>
      <vt:lpstr>3.  Das Verfahren beim Digitalpakt</vt:lpstr>
      <vt:lpstr>3.  Das Verfahren beim Digitalpakt</vt:lpstr>
      <vt:lpstr>3.  Das Verfahren beim Digitalpakt</vt:lpstr>
      <vt:lpstr>3.  Das Verfahren beim Digitalpakt</vt:lpstr>
      <vt:lpstr>4. Fragen und Diskussion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User</cp:lastModifiedBy>
  <cp:revision>77</cp:revision>
  <dcterms:created xsi:type="dcterms:W3CDTF">2019-11-02T22:35:14Z</dcterms:created>
  <dcterms:modified xsi:type="dcterms:W3CDTF">2020-01-20T21:16:10Z</dcterms:modified>
</cp:coreProperties>
</file>